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9" r:id="rId3"/>
    <p:sldId id="260" r:id="rId4"/>
    <p:sldId id="287" r:id="rId5"/>
    <p:sldId id="285" r:id="rId6"/>
    <p:sldId id="286" r:id="rId7"/>
    <p:sldId id="262" r:id="rId8"/>
    <p:sldId id="263" r:id="rId9"/>
    <p:sldId id="288" r:id="rId10"/>
    <p:sldId id="289" r:id="rId11"/>
    <p:sldId id="265" r:id="rId12"/>
    <p:sldId id="27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A59C0A5-8350-4928-8517-F841D15A1B7B}">
          <p14:sldIdLst>
            <p14:sldId id="258"/>
            <p14:sldId id="269"/>
            <p14:sldId id="260"/>
            <p14:sldId id="287"/>
            <p14:sldId id="285"/>
            <p14:sldId id="286"/>
            <p14:sldId id="262"/>
            <p14:sldId id="263"/>
            <p14:sldId id="288"/>
            <p14:sldId id="289"/>
            <p14:sldId id="265"/>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9095" autoAdjust="0"/>
  </p:normalViewPr>
  <p:slideViewPr>
    <p:cSldViewPr snapToGrid="0">
      <p:cViewPr varScale="1">
        <p:scale>
          <a:sx n="78" d="100"/>
          <a:sy n="78" d="100"/>
        </p:scale>
        <p:origin x="93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2</a:t>
            </a:fld>
            <a:endParaRPr lang="zh-CN" altLang="en-US"/>
          </a:p>
        </p:txBody>
      </p:sp>
    </p:spTree>
    <p:extLst>
      <p:ext uri="{BB962C8B-B14F-4D97-AF65-F5344CB8AC3E}">
        <p14:creationId xmlns:p14="http://schemas.microsoft.com/office/powerpoint/2010/main" val="413565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44793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33618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26222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88166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我们使用商业和经济代替商业作为农业新闻数据集上的标签名称。表</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显示了最终学到的类别词汇表。我们注意到，尽管标签名称发生了变化，但产生的类别词汇表中大约有一半的词汇表与原来的词汇表重叠</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表</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业务类别</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另一半也表示非常相似的意思。这保证了我们方法的健壮性，因为在后续步骤中使用的是类别词汇表，而不是原始的标签名称。</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54829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相对于其他解决方案的优势。我们以预先训练好的</a:t>
            </a:r>
            <a:r>
              <a:rPr lang="en-US" altLang="zh-CN" dirty="0"/>
              <a:t>300d</a:t>
            </a:r>
            <a:r>
              <a:rPr lang="zh-CN" altLang="en-US" dirty="0"/>
              <a:t>手套</a:t>
            </a:r>
            <a:r>
              <a:rPr lang="en-US" altLang="zh-CN" dirty="0"/>
              <a:t>(Pennington et al.</a:t>
            </a:r>
            <a:r>
              <a:rPr lang="zh-CN" altLang="en-US" dirty="0"/>
              <a:t>， </a:t>
            </a:r>
            <a:r>
              <a:rPr lang="en-US" altLang="zh-CN" dirty="0"/>
              <a:t>2014)</a:t>
            </a:r>
            <a:r>
              <a:rPr lang="zh-CN" altLang="en-US" dirty="0"/>
              <a:t>为例，采用余弦相似度排名最高的单词与标签名称进行类别词汇构建。在亚马逊的数据集</a:t>
            </a:r>
            <a:r>
              <a:rPr lang="en-US" altLang="zh-CN" dirty="0"/>
              <a:t>,</a:t>
            </a:r>
            <a:r>
              <a:rPr lang="zh-CN" altLang="en-US" dirty="0"/>
              <a:t>我们使用好的和坏的标签名称</a:t>
            </a:r>
            <a:r>
              <a:rPr lang="en-US" altLang="zh-CN" dirty="0"/>
              <a:t>,</a:t>
            </a:r>
            <a:r>
              <a:rPr lang="zh-CN" altLang="en-US" dirty="0"/>
              <a:t>和类别的词汇由</a:t>
            </a:r>
            <a:r>
              <a:rPr lang="en-US" altLang="zh-CN" dirty="0" err="1"/>
              <a:t>LOTClass</a:t>
            </a:r>
            <a:r>
              <a:rPr lang="en-US" altLang="zh-CN" dirty="0"/>
              <a:t>(</a:t>
            </a:r>
            <a:r>
              <a:rPr lang="zh-CN" altLang="en-US" dirty="0"/>
              <a:t>表</a:t>
            </a:r>
            <a:r>
              <a:rPr lang="en-US" altLang="zh-CN" dirty="0"/>
              <a:t>4)</a:t>
            </a:r>
            <a:r>
              <a:rPr lang="zh-CN" altLang="en-US" dirty="0"/>
              <a:t>准确地反映了情绪极性</a:t>
            </a:r>
            <a:r>
              <a:rPr lang="en-US" altLang="zh-CN" dirty="0"/>
              <a:t>,</a:t>
            </a:r>
            <a:r>
              <a:rPr lang="zh-CN" altLang="en-US" dirty="0"/>
              <a:t>而手套</a:t>
            </a:r>
            <a:r>
              <a:rPr lang="en-US" altLang="zh-CN" dirty="0"/>
              <a:t>(</a:t>
            </a:r>
            <a:r>
              <a:rPr lang="zh-CN" altLang="en-US" dirty="0"/>
              <a:t>表</a:t>
            </a:r>
            <a:r>
              <a:rPr lang="en-US" altLang="zh-CN" dirty="0"/>
              <a:t>8)</a:t>
            </a:r>
            <a:r>
              <a:rPr lang="zh-CN" altLang="en-US" dirty="0"/>
              <a:t>给出的结果是接近贫穷有些字好</a:t>
            </a:r>
            <a:r>
              <a:rPr lang="en-US" altLang="zh-CN" dirty="0"/>
              <a:t>/</a:t>
            </a:r>
            <a:r>
              <a:rPr lang="zh-CN" altLang="en-US" dirty="0"/>
              <a:t>坏手套嵌入空间中不显示情绪</a:t>
            </a:r>
            <a:r>
              <a:rPr lang="en-US" altLang="zh-CN" dirty="0"/>
              <a:t>,</a:t>
            </a:r>
            <a:r>
              <a:rPr lang="zh-CN" altLang="en-US" dirty="0"/>
              <a:t>甚至逆转情绪坏是好的</a:t>
            </a:r>
            <a:r>
              <a:rPr lang="en-US" altLang="zh-CN" dirty="0"/>
              <a:t>(</a:t>
            </a:r>
            <a:r>
              <a:rPr lang="zh-CN" altLang="en-US" dirty="0"/>
              <a:t>最接近的词</a:t>
            </a:r>
            <a:r>
              <a:rPr lang="en-US" altLang="zh-CN" dirty="0"/>
              <a:t>)</a:t>
            </a:r>
            <a:r>
              <a:rPr lang="zh-CN" altLang="en-US" dirty="0"/>
              <a:t>。这是因为上下文无关的嵌入只从本地上下文窗口学习，而神经系统</a:t>
            </a:r>
            <a:r>
              <a:rPr lang="en-US" altLang="zh-CN" dirty="0"/>
              <a:t>LMs</a:t>
            </a:r>
            <a:r>
              <a:rPr lang="zh-CN" altLang="en-US" dirty="0"/>
              <a:t>捕获长期依赖，导致准确解释目标词。</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00333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在图</a:t>
            </a:r>
            <a:r>
              <a:rPr lang="en-US" altLang="zh-CN" dirty="0"/>
              <a:t>2(b)</a:t>
            </a:r>
            <a:r>
              <a:rPr lang="zh-CN" altLang="en-US" dirty="0"/>
              <a:t>中，我们显示了对未标记文档的前</a:t>
            </a:r>
            <a:r>
              <a:rPr lang="en-US" altLang="zh-CN" dirty="0"/>
              <a:t>1000</a:t>
            </a:r>
            <a:r>
              <a:rPr lang="zh-CN" altLang="en-US" dirty="0"/>
              <a:t>步</a:t>
            </a:r>
            <a:r>
              <a:rPr lang="en-US" altLang="zh-CN" dirty="0"/>
              <a:t>(</a:t>
            </a:r>
            <a:r>
              <a:rPr lang="zh-CN" altLang="en-US" dirty="0"/>
              <a:t>批次</a:t>
            </a:r>
            <a:r>
              <a:rPr lang="en-US" altLang="zh-CN" dirty="0"/>
              <a:t>)</a:t>
            </a:r>
            <a:r>
              <a:rPr lang="zh-CN" altLang="en-US" dirty="0"/>
              <a:t>进行</a:t>
            </a:r>
            <a:r>
              <a:rPr lang="en-US" altLang="zh-CN" dirty="0" err="1"/>
              <a:t>LOTClass</a:t>
            </a:r>
            <a:r>
              <a:rPr lang="zh-CN" altLang="en-US" dirty="0"/>
              <a:t>训练时的测试准确性和自训练损失</a:t>
            </a:r>
            <a:r>
              <a:rPr lang="en-US" altLang="zh-CN" dirty="0"/>
              <a:t>(Eq.(4))</a:t>
            </a:r>
            <a:r>
              <a:rPr lang="zh-CN" altLang="en-US" dirty="0"/>
              <a:t>。可以观察到，损失在</a:t>
            </a:r>
            <a:r>
              <a:rPr lang="en-US" altLang="zh-CN" dirty="0"/>
              <a:t>50</a:t>
            </a:r>
            <a:r>
              <a:rPr lang="zh-CN" altLang="en-US" dirty="0"/>
              <a:t>步的周期内减小，这是目标分布</a:t>
            </a:r>
            <a:r>
              <a:rPr lang="en-US" altLang="zh-CN" dirty="0"/>
              <a:t>Q</a:t>
            </a:r>
            <a:r>
              <a:rPr lang="zh-CN" altLang="en-US" dirty="0"/>
              <a:t>的更新区间。当自训练损失接近于零时，模型拟合了之前的</a:t>
            </a:r>
            <a:r>
              <a:rPr lang="en-US" altLang="zh-CN" dirty="0"/>
              <a:t>Q</a:t>
            </a:r>
            <a:r>
              <a:rPr lang="zh-CN" altLang="en-US" dirty="0"/>
              <a:t>，并根据最近的预测计算出新的目标分布。随着模型对无标记数据的迭代化，性能逐渐提高</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3394997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2020/11/16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8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29"/>
              <a:ext cx="3038475" cy="849946"/>
            </a:xfrm>
            <a:prstGeom prst="rect">
              <a:avLst/>
            </a:prstGeom>
          </p:spPr>
        </p:pic>
        <p:sp>
          <p:nvSpPr>
            <p:cNvPr id="9" name="矩形 8"/>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30465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5" name="文本框 4">
            <a:extLst>
              <a:ext uri="{FF2B5EF4-FFF2-40B4-BE49-F238E27FC236}">
                <a16:creationId xmlns:a16="http://schemas.microsoft.com/office/drawing/2014/main" id="{3A694A7C-C4A4-4D76-B2F7-D6EAF7ACC91B}"/>
              </a:ext>
            </a:extLst>
          </p:cNvPr>
          <p:cNvSpPr txBox="1"/>
          <p:nvPr/>
        </p:nvSpPr>
        <p:spPr>
          <a:xfrm>
            <a:off x="4830418" y="2323134"/>
            <a:ext cx="7244371"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Text Classification Using Label Names Only: A Language Model Self-Training Approach</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EMNLP 2020 </a:t>
            </a:r>
            <a:r>
              <a:rPr lang="zh-CN" altLang="en-US" sz="2400" dirty="0">
                <a:latin typeface="Times New Roman" panose="02020603050405020304" pitchFamily="18" charset="0"/>
                <a:cs typeface="Times New Roman" panose="02020603050405020304" pitchFamily="18" charset="0"/>
              </a:rPr>
              <a:t>）</a:t>
            </a:r>
          </a:p>
        </p:txBody>
      </p:sp>
      <p:sp>
        <p:nvSpPr>
          <p:cNvPr id="12" name="文本框 11">
            <a:extLst>
              <a:ext uri="{FF2B5EF4-FFF2-40B4-BE49-F238E27FC236}">
                <a16:creationId xmlns:a16="http://schemas.microsoft.com/office/drawing/2014/main" id="{F8F477F7-4847-491A-B004-0308CAF7CDFE}"/>
              </a:ext>
            </a:extLst>
          </p:cNvPr>
          <p:cNvSpPr txBox="1"/>
          <p:nvPr/>
        </p:nvSpPr>
        <p:spPr>
          <a:xfrm>
            <a:off x="7434470" y="4073201"/>
            <a:ext cx="1093305" cy="369332"/>
          </a:xfrm>
          <a:prstGeom prst="rect">
            <a:avLst/>
          </a:prstGeom>
          <a:noFill/>
        </p:spPr>
        <p:txBody>
          <a:bodyPr wrap="square" rtlCol="0">
            <a:spAutoFit/>
          </a:bodyPr>
          <a:lstStyle/>
          <a:p>
            <a:r>
              <a:rPr lang="zh-CN" altLang="en-US" dirty="0"/>
              <a:t>彭展望</a:t>
            </a:r>
          </a:p>
        </p:txBody>
      </p:sp>
      <p:sp>
        <p:nvSpPr>
          <p:cNvPr id="13" name="文本框 12">
            <a:extLst>
              <a:ext uri="{FF2B5EF4-FFF2-40B4-BE49-F238E27FC236}">
                <a16:creationId xmlns:a16="http://schemas.microsoft.com/office/drawing/2014/main" id="{1447D4DE-4B98-46F5-8D8C-96038B1FBB90}"/>
              </a:ext>
            </a:extLst>
          </p:cNvPr>
          <p:cNvSpPr txBox="1"/>
          <p:nvPr/>
        </p:nvSpPr>
        <p:spPr>
          <a:xfrm>
            <a:off x="4830418" y="5146188"/>
            <a:ext cx="7096253"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Code:</a:t>
            </a:r>
            <a:r>
              <a:rPr lang="nb-NO" altLang="zh-CN" sz="1400" dirty="0">
                <a:latin typeface="Times New Roman" panose="02020603050405020304" pitchFamily="18" charset="0"/>
                <a:cs typeface="Times New Roman" panose="02020603050405020304" pitchFamily="18" charset="0"/>
              </a:rPr>
              <a:t>https://github.com/ yumeng5/LOTClass</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83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4497E0-036D-47D1-82D3-51A574A0FDEC}"/>
              </a:ext>
            </a:extLst>
          </p:cNvPr>
          <p:cNvPicPr>
            <a:picLocks noChangeAspect="1"/>
          </p:cNvPicPr>
          <p:nvPr/>
        </p:nvPicPr>
        <p:blipFill>
          <a:blip r:embed="rId3"/>
          <a:stretch>
            <a:fillRect/>
          </a:stretch>
        </p:blipFill>
        <p:spPr>
          <a:xfrm>
            <a:off x="2045619" y="883699"/>
            <a:ext cx="8100762" cy="2545301"/>
          </a:xfrm>
          <a:prstGeom prst="rect">
            <a:avLst/>
          </a:prstGeom>
        </p:spPr>
      </p:pic>
      <p:pic>
        <p:nvPicPr>
          <p:cNvPr id="3" name="图片 2">
            <a:extLst>
              <a:ext uri="{FF2B5EF4-FFF2-40B4-BE49-F238E27FC236}">
                <a16:creationId xmlns:a16="http://schemas.microsoft.com/office/drawing/2014/main" id="{182F46C2-43EA-4BCA-A52A-AE51E227BDFE}"/>
              </a:ext>
            </a:extLst>
          </p:cNvPr>
          <p:cNvPicPr>
            <a:picLocks noChangeAspect="1"/>
          </p:cNvPicPr>
          <p:nvPr/>
        </p:nvPicPr>
        <p:blipFill>
          <a:blip r:embed="rId4"/>
          <a:stretch>
            <a:fillRect/>
          </a:stretch>
        </p:blipFill>
        <p:spPr>
          <a:xfrm>
            <a:off x="2045619" y="3655213"/>
            <a:ext cx="8176969" cy="2591025"/>
          </a:xfrm>
          <a:prstGeom prst="rect">
            <a:avLst/>
          </a:prstGeom>
        </p:spPr>
      </p:pic>
    </p:spTree>
    <p:extLst>
      <p:ext uri="{BB962C8B-B14F-4D97-AF65-F5344CB8AC3E}">
        <p14:creationId xmlns:p14="http://schemas.microsoft.com/office/powerpoint/2010/main" val="312700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248569F-2D3F-451E-8438-26634B2B911E}"/>
              </a:ext>
            </a:extLst>
          </p:cNvPr>
          <p:cNvSpPr>
            <a:spLocks noGrp="1"/>
          </p:cNvSpPr>
          <p:nvPr>
            <p:ph type="title"/>
          </p:nvPr>
        </p:nvSpPr>
        <p:spPr/>
        <p:txBody>
          <a:bodyPr/>
          <a:lstStyle/>
          <a:p>
            <a:r>
              <a:rPr lang="en-US" altLang="zh-CN" sz="4400" dirty="0"/>
              <a:t>Experiment</a:t>
            </a:r>
            <a:endParaRPr lang="zh-CN" altLang="en-US" sz="4400" dirty="0"/>
          </a:p>
        </p:txBody>
      </p:sp>
      <p:pic>
        <p:nvPicPr>
          <p:cNvPr id="2" name="图片 1">
            <a:extLst>
              <a:ext uri="{FF2B5EF4-FFF2-40B4-BE49-F238E27FC236}">
                <a16:creationId xmlns:a16="http://schemas.microsoft.com/office/drawing/2014/main" id="{EF9E9F71-2477-49EB-AF74-2D8E8FE39B21}"/>
              </a:ext>
            </a:extLst>
          </p:cNvPr>
          <p:cNvPicPr>
            <a:picLocks noChangeAspect="1"/>
          </p:cNvPicPr>
          <p:nvPr/>
        </p:nvPicPr>
        <p:blipFill>
          <a:blip r:embed="rId3"/>
          <a:stretch>
            <a:fillRect/>
          </a:stretch>
        </p:blipFill>
        <p:spPr>
          <a:xfrm>
            <a:off x="1230658" y="1980038"/>
            <a:ext cx="9604638" cy="4022885"/>
          </a:xfrm>
          <a:prstGeom prst="rect">
            <a:avLst/>
          </a:prstGeom>
        </p:spPr>
      </p:pic>
    </p:spTree>
    <p:extLst>
      <p:ext uri="{BB962C8B-B14F-4D97-AF65-F5344CB8AC3E}">
        <p14:creationId xmlns:p14="http://schemas.microsoft.com/office/powerpoint/2010/main" val="223067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A6EAA69-8BAE-4703-9866-614CADA35A05}"/>
              </a:ext>
            </a:extLst>
          </p:cNvPr>
          <p:cNvSpPr txBox="1"/>
          <p:nvPr/>
        </p:nvSpPr>
        <p:spPr>
          <a:xfrm>
            <a:off x="4798244" y="3013501"/>
            <a:ext cx="3073138" cy="830997"/>
          </a:xfrm>
          <a:prstGeom prst="rect">
            <a:avLst/>
          </a:prstGeom>
          <a:noFill/>
        </p:spPr>
        <p:txBody>
          <a:bodyPr wrap="square" rtlCol="0">
            <a:spAutoFit/>
          </a:bodyPr>
          <a:lstStyle/>
          <a:p>
            <a:r>
              <a:rPr lang="en-US" altLang="zh-CN" sz="4800" dirty="0"/>
              <a:t>Thanks</a:t>
            </a:r>
            <a:endParaRPr lang="zh-CN" altLang="en-US" sz="4800" dirty="0"/>
          </a:p>
        </p:txBody>
      </p:sp>
    </p:spTree>
    <p:extLst>
      <p:ext uri="{BB962C8B-B14F-4D97-AF65-F5344CB8AC3E}">
        <p14:creationId xmlns:p14="http://schemas.microsoft.com/office/powerpoint/2010/main" val="17644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9149888-B93E-4090-A5C6-C1812100E239}"/>
              </a:ext>
            </a:extLst>
          </p:cNvPr>
          <p:cNvSpPr>
            <a:spLocks noGrp="1"/>
          </p:cNvSpPr>
          <p:nvPr>
            <p:ph idx="4294967295"/>
          </p:nvPr>
        </p:nvSpPr>
        <p:spPr>
          <a:xfrm>
            <a:off x="951322" y="1675843"/>
            <a:ext cx="10515600" cy="4859338"/>
          </a:xfrm>
        </p:spPr>
        <p:txBody>
          <a:bodyPr>
            <a:normAutofit/>
          </a:bodyPr>
          <a:lstStyle/>
          <a:p>
            <a:pPr marL="0" indent="0">
              <a:buNone/>
            </a:pPr>
            <a:r>
              <a:rPr lang="en-US" altLang="zh-CN" sz="4000" b="0" dirty="0">
                <a:solidFill>
                  <a:schemeClr val="tx1"/>
                </a:solidFill>
              </a:rPr>
              <a:t>Introduction</a:t>
            </a:r>
          </a:p>
          <a:p>
            <a:pPr marL="0" indent="0">
              <a:buNone/>
            </a:pPr>
            <a:r>
              <a:rPr lang="en-US" altLang="zh-CN" sz="4000" b="0" dirty="0">
                <a:solidFill>
                  <a:schemeClr val="tx1"/>
                </a:solidFill>
              </a:rPr>
              <a:t>Related Work</a:t>
            </a:r>
          </a:p>
          <a:p>
            <a:pPr marL="0" indent="0">
              <a:buNone/>
            </a:pPr>
            <a:r>
              <a:rPr lang="en-US" altLang="zh-CN" sz="4000" b="0" dirty="0">
                <a:solidFill>
                  <a:schemeClr val="tx1"/>
                </a:solidFill>
              </a:rPr>
              <a:t>Method</a:t>
            </a:r>
          </a:p>
          <a:p>
            <a:pPr marL="0" indent="0">
              <a:buNone/>
            </a:pPr>
            <a:r>
              <a:rPr lang="en-US" altLang="zh-CN" sz="4000" b="0" dirty="0">
                <a:solidFill>
                  <a:schemeClr val="tx1"/>
                </a:solidFill>
              </a:rPr>
              <a:t>Experiment</a:t>
            </a:r>
          </a:p>
          <a:p>
            <a:pPr marL="0" indent="0">
              <a:buNone/>
            </a:pPr>
            <a:r>
              <a:rPr lang="en-US" altLang="zh-CN" sz="4000" b="0" dirty="0">
                <a:solidFill>
                  <a:schemeClr val="tx1"/>
                </a:solidFill>
              </a:rPr>
              <a:t>Conclusion</a:t>
            </a:r>
          </a:p>
          <a:p>
            <a:pPr marL="0" indent="0">
              <a:buNone/>
            </a:pPr>
            <a:endParaRPr lang="zh-CN" altLang="en-US" sz="2400" b="0" dirty="0">
              <a:solidFill>
                <a:schemeClr val="tx1"/>
              </a:solidFill>
            </a:endParaRPr>
          </a:p>
        </p:txBody>
      </p:sp>
      <p:sp>
        <p:nvSpPr>
          <p:cNvPr id="2" name="文本框 1">
            <a:extLst>
              <a:ext uri="{FF2B5EF4-FFF2-40B4-BE49-F238E27FC236}">
                <a16:creationId xmlns:a16="http://schemas.microsoft.com/office/drawing/2014/main" id="{578CF13F-C129-4929-88BA-272FB13F8E85}"/>
              </a:ext>
            </a:extLst>
          </p:cNvPr>
          <p:cNvSpPr txBox="1"/>
          <p:nvPr/>
        </p:nvSpPr>
        <p:spPr>
          <a:xfrm>
            <a:off x="793423" y="791852"/>
            <a:ext cx="10605154" cy="769441"/>
          </a:xfrm>
          <a:prstGeom prst="rect">
            <a:avLst/>
          </a:prstGeom>
          <a:noFill/>
        </p:spPr>
        <p:txBody>
          <a:bodyPr wrap="square" rtlCol="0">
            <a:spAutoFit/>
          </a:bodyPr>
          <a:lstStyle/>
          <a:p>
            <a:pPr algn="ctr"/>
            <a:r>
              <a:rPr lang="en-US" altLang="zh-CN" sz="4400" b="1" dirty="0">
                <a:solidFill>
                  <a:srgbClr val="002060"/>
                </a:solidFill>
                <a:effectLst>
                  <a:glow rad="63500">
                    <a:schemeClr val="bg1"/>
                  </a:glow>
                  <a:reflection blurRad="6350" stA="55000" endA="300" endPos="35000" dir="5400000" sy="-100000" algn="bl" rotWithShape="0"/>
                </a:effectLst>
                <a:ea typeface="华康俪金黑W8(P)" panose="020B0800000000000000" pitchFamily="34" charset="-122"/>
                <a:cs typeface="Times New Roman" panose="02020603050405020304" pitchFamily="18" charset="0"/>
              </a:rPr>
              <a:t>Outline</a:t>
            </a:r>
            <a:endParaRPr lang="zh-CN" altLang="en-US" sz="4400" b="1" dirty="0">
              <a:solidFill>
                <a:srgbClr val="002060"/>
              </a:solidFill>
              <a:effectLst>
                <a:glow rad="63500">
                  <a:schemeClr val="bg1"/>
                </a:glow>
                <a:reflection blurRad="6350" stA="55000" endA="300" endPos="35000" dir="5400000" sy="-100000" algn="bl" rotWithShape="0"/>
              </a:effectLst>
              <a:ea typeface="华康俪金黑W8(P)"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5842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a:t>Method</a:t>
            </a:r>
            <a:endParaRPr lang="zh-CN" altLang="en-US" sz="4400" dirty="0"/>
          </a:p>
        </p:txBody>
      </p:sp>
      <p:pic>
        <p:nvPicPr>
          <p:cNvPr id="11" name="图片 10">
            <a:extLst>
              <a:ext uri="{FF2B5EF4-FFF2-40B4-BE49-F238E27FC236}">
                <a16:creationId xmlns:a16="http://schemas.microsoft.com/office/drawing/2014/main" id="{CC728589-58F6-41AA-8EAF-CCD8173339BB}"/>
              </a:ext>
            </a:extLst>
          </p:cNvPr>
          <p:cNvPicPr>
            <a:picLocks noChangeAspect="1"/>
          </p:cNvPicPr>
          <p:nvPr/>
        </p:nvPicPr>
        <p:blipFill>
          <a:blip r:embed="rId3"/>
          <a:stretch>
            <a:fillRect/>
          </a:stretch>
        </p:blipFill>
        <p:spPr>
          <a:xfrm>
            <a:off x="0" y="2570223"/>
            <a:ext cx="6861438" cy="3417589"/>
          </a:xfrm>
          <a:prstGeom prst="rect">
            <a:avLst/>
          </a:prstGeom>
        </p:spPr>
      </p:pic>
      <p:pic>
        <p:nvPicPr>
          <p:cNvPr id="13" name="图片 12">
            <a:extLst>
              <a:ext uri="{FF2B5EF4-FFF2-40B4-BE49-F238E27FC236}">
                <a16:creationId xmlns:a16="http://schemas.microsoft.com/office/drawing/2014/main" id="{736F0118-B622-44C8-BA2C-353DAD50F212}"/>
              </a:ext>
            </a:extLst>
          </p:cNvPr>
          <p:cNvPicPr>
            <a:picLocks noChangeAspect="1"/>
          </p:cNvPicPr>
          <p:nvPr/>
        </p:nvPicPr>
        <p:blipFill>
          <a:blip r:embed="rId4"/>
          <a:stretch>
            <a:fillRect/>
          </a:stretch>
        </p:blipFill>
        <p:spPr>
          <a:xfrm>
            <a:off x="6861438" y="1732548"/>
            <a:ext cx="5063489" cy="1630097"/>
          </a:xfrm>
          <a:prstGeom prst="rect">
            <a:avLst/>
          </a:prstGeom>
        </p:spPr>
      </p:pic>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B1879D03-D438-4310-B940-10E0EA6994DB}"/>
                  </a:ext>
                </a:extLst>
              </p:cNvPr>
              <p:cNvSpPr/>
              <p:nvPr/>
            </p:nvSpPr>
            <p:spPr>
              <a:xfrm>
                <a:off x="8873584" y="3021492"/>
                <a:ext cx="2670218" cy="369332"/>
              </a:xfrm>
              <a:prstGeom prst="rect">
                <a:avLst/>
              </a:prstGeom>
            </p:spPr>
            <p:txBody>
              <a:bodyPr wrap="none">
                <a:spAutoFit/>
              </a:bodyPr>
              <a:lstStyle/>
              <a:p>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en-US" altLang="zh-CN" dirty="0">
                    <a:latin typeface="Times New Roman" panose="02020603050405020304" pitchFamily="18" charset="0"/>
                    <a:cs typeface="Times New Roman" panose="02020603050405020304" pitchFamily="18" charset="0"/>
                  </a:rPr>
                  <a:t>  is the entire vocabulary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B1879D03-D438-4310-B940-10E0EA6994DB}"/>
                  </a:ext>
                </a:extLst>
              </p:cNvPr>
              <p:cNvSpPr>
                <a:spLocks noRot="1" noChangeAspect="1" noMove="1" noResize="1" noEditPoints="1" noAdjustHandles="1" noChangeArrowheads="1" noChangeShapeType="1" noTextEdit="1"/>
              </p:cNvSpPr>
              <p:nvPr/>
            </p:nvSpPr>
            <p:spPr>
              <a:xfrm>
                <a:off x="8873584" y="3021492"/>
                <a:ext cx="2670218" cy="369332"/>
              </a:xfrm>
              <a:prstGeom prst="rect">
                <a:avLst/>
              </a:prstGeom>
              <a:blipFill>
                <a:blip r:embed="rId5"/>
                <a:stretch>
                  <a:fillRect t="-10000" r="-913" b="-26667"/>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D5336483-6B3A-4C12-884B-F0B674887FE9}"/>
              </a:ext>
            </a:extLst>
          </p:cNvPr>
          <p:cNvSpPr/>
          <p:nvPr/>
        </p:nvSpPr>
        <p:spPr>
          <a:xfrm>
            <a:off x="6691702" y="3666558"/>
            <a:ext cx="5402960" cy="2308324"/>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We observe that for each masked word, the top-50 predicted words usually have similar meanings with the original word, and thus we use the threshold of 50 words given by the MLM to define valid replacement for each occurrence of the label names in the corpus. Finally, we form the category vocabulary of each class using the top-100 words ranked by how many times they can replace the label name in the corpus, discarding stopwords with NLTK (Bird et al., 2009) and words that appear in multiple categories.</a:t>
            </a:r>
            <a:endParaRPr lang="zh-CN" altLang="en-US" sz="16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B2F511EB-F8A5-4337-B505-65C05C91C6B4}"/>
              </a:ext>
            </a:extLst>
          </p:cNvPr>
          <p:cNvSpPr/>
          <p:nvPr/>
        </p:nvSpPr>
        <p:spPr>
          <a:xfrm>
            <a:off x="267073" y="1555020"/>
            <a:ext cx="5480988" cy="369332"/>
          </a:xfrm>
          <a:prstGeom prst="rect">
            <a:avLst/>
          </a:prstGeom>
        </p:spPr>
        <p:txBody>
          <a:bodyPr wrap="none">
            <a:spAutoFit/>
          </a:bodyPr>
          <a:lstStyle/>
          <a:p>
            <a:r>
              <a:rPr lang="en-US" altLang="zh-CN" dirty="0">
                <a:highlight>
                  <a:srgbClr val="FFFF00"/>
                </a:highlight>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Category Understanding via Label Name Replacement: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07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9773218-CDDB-47DF-890F-CE599DCAA495}"/>
              </a:ext>
            </a:extLst>
          </p:cNvPr>
          <p:cNvPicPr>
            <a:picLocks noChangeAspect="1"/>
          </p:cNvPicPr>
          <p:nvPr/>
        </p:nvPicPr>
        <p:blipFill>
          <a:blip r:embed="rId2"/>
          <a:stretch>
            <a:fillRect/>
          </a:stretch>
        </p:blipFill>
        <p:spPr>
          <a:xfrm>
            <a:off x="2011393" y="1018474"/>
            <a:ext cx="7855939" cy="5634810"/>
          </a:xfrm>
          <a:prstGeom prst="rect">
            <a:avLst/>
          </a:prstGeom>
        </p:spPr>
      </p:pic>
    </p:spTree>
    <p:extLst>
      <p:ext uri="{BB962C8B-B14F-4D97-AF65-F5344CB8AC3E}">
        <p14:creationId xmlns:p14="http://schemas.microsoft.com/office/powerpoint/2010/main" val="365082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a:t>Method</a:t>
            </a:r>
            <a:endParaRPr lang="zh-CN" altLang="en-US" sz="4400" dirty="0"/>
          </a:p>
        </p:txBody>
      </p:sp>
      <p:pic>
        <p:nvPicPr>
          <p:cNvPr id="11" name="图片 10">
            <a:extLst>
              <a:ext uri="{FF2B5EF4-FFF2-40B4-BE49-F238E27FC236}">
                <a16:creationId xmlns:a16="http://schemas.microsoft.com/office/drawing/2014/main" id="{CC728589-58F6-41AA-8EAF-CCD8173339BB}"/>
              </a:ext>
            </a:extLst>
          </p:cNvPr>
          <p:cNvPicPr>
            <a:picLocks noChangeAspect="1"/>
          </p:cNvPicPr>
          <p:nvPr/>
        </p:nvPicPr>
        <p:blipFill>
          <a:blip r:embed="rId3"/>
          <a:stretch>
            <a:fillRect/>
          </a:stretch>
        </p:blipFill>
        <p:spPr>
          <a:xfrm>
            <a:off x="0" y="2222722"/>
            <a:ext cx="6861438" cy="3417589"/>
          </a:xfrm>
          <a:prstGeom prst="rect">
            <a:avLst/>
          </a:prstGeom>
        </p:spPr>
      </p:pic>
      <p:sp>
        <p:nvSpPr>
          <p:cNvPr id="3" name="矩形 2">
            <a:extLst>
              <a:ext uri="{FF2B5EF4-FFF2-40B4-BE49-F238E27FC236}">
                <a16:creationId xmlns:a16="http://schemas.microsoft.com/office/drawing/2014/main" id="{380B2684-0FA1-4623-90B5-0D08CF82C9BD}"/>
              </a:ext>
            </a:extLst>
          </p:cNvPr>
          <p:cNvSpPr/>
          <p:nvPr/>
        </p:nvSpPr>
        <p:spPr>
          <a:xfrm>
            <a:off x="0" y="1553177"/>
            <a:ext cx="3063659" cy="369332"/>
          </a:xfrm>
          <a:prstGeom prst="rect">
            <a:avLst/>
          </a:prstGeom>
        </p:spPr>
        <p:txBody>
          <a:bodyPr wrap="none">
            <a:spAutoFit/>
          </a:bodyPr>
          <a:lstStyle/>
          <a:p>
            <a:r>
              <a:rPr lang="en-US" altLang="zh-CN" dirty="0">
                <a:highlight>
                  <a:srgbClr val="FFFF00"/>
                </a:highlight>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Masked Category Prediction:</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A179D19B-9F35-4988-A1BB-51024C3CB823}"/>
                  </a:ext>
                </a:extLst>
              </p:cNvPr>
              <p:cNvSpPr/>
              <p:nvPr/>
            </p:nvSpPr>
            <p:spPr>
              <a:xfrm>
                <a:off x="6540596" y="1623192"/>
                <a:ext cx="5256549" cy="1600438"/>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As before, we regard the top-50 words given by the MLM as valid replacement of the original word, and we consider a word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𝑤</m:t>
                    </m:r>
                  </m:oMath>
                </a14:m>
                <a:r>
                  <a:rPr lang="en-US" altLang="zh-CN" sz="1400" dirty="0">
                    <a:latin typeface="Times New Roman" panose="02020603050405020304" pitchFamily="18" charset="0"/>
                    <a:cs typeface="Times New Roman" panose="02020603050405020304" pitchFamily="18" charset="0"/>
                  </a:rPr>
                  <a:t> as “category-indicative” for class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𝑐</m:t>
                        </m:r>
                      </m:e>
                      <m:sub>
                        <m:r>
                          <a:rPr lang="en-US" altLang="zh-CN" sz="1400" b="0" i="1" smtClean="0">
                            <a:latin typeface="Cambria Math" panose="02040503050406030204" pitchFamily="18" charset="0"/>
                            <a:cs typeface="Times New Roman" panose="02020603050405020304" pitchFamily="18" charset="0"/>
                          </a:rPr>
                          <m:t>𝑤</m:t>
                        </m:r>
                      </m:sub>
                    </m:sSub>
                  </m:oMath>
                </a14:m>
                <a:r>
                  <a:rPr lang="en-US" altLang="zh-CN" sz="1400" dirty="0">
                    <a:latin typeface="Times New Roman" panose="02020603050405020304" pitchFamily="18" charset="0"/>
                    <a:cs typeface="Times New Roman" panose="02020603050405020304" pitchFamily="18" charset="0"/>
                  </a:rPr>
                  <a:t>if more than 20 out of 50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𝑤</m:t>
                    </m:r>
                  </m:oMath>
                </a14:m>
                <a:r>
                  <a:rPr lang="en-US" altLang="zh-CN" sz="1400" dirty="0">
                    <a:latin typeface="Times New Roman" panose="02020603050405020304" pitchFamily="18" charset="0"/>
                    <a:cs typeface="Times New Roman" panose="02020603050405020304" pitchFamily="18" charset="0"/>
                  </a:rPr>
                  <a:t>’s replacing words appear in the category vocabulary of class </a:t>
                </a:r>
                <a14:m>
                  <m:oMath xmlns:m="http://schemas.openxmlformats.org/officeDocument/2006/math">
                    <m:sSub>
                      <m:sSubPr>
                        <m:ctrlPr>
                          <a:rPr lang="en-US" altLang="zh-CN" sz="1400" i="1">
                            <a:latin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cs typeface="Times New Roman" panose="02020603050405020304" pitchFamily="18" charset="0"/>
                          </a:rPr>
                          <m:t>𝑐</m:t>
                        </m:r>
                      </m:e>
                      <m:sub>
                        <m:r>
                          <a:rPr lang="en-US" altLang="zh-CN" sz="1400" i="1">
                            <a:latin typeface="Cambria Math" panose="02040503050406030204" pitchFamily="18" charset="0"/>
                            <a:cs typeface="Times New Roman" panose="02020603050405020304" pitchFamily="18" charset="0"/>
                          </a:rPr>
                          <m:t>𝑤</m:t>
                        </m:r>
                      </m:sub>
                    </m:sSub>
                  </m:oMath>
                </a14:m>
                <a:r>
                  <a:rPr lang="en-US" altLang="zh-CN" sz="1400" dirty="0">
                    <a:latin typeface="Times New Roman" panose="02020603050405020304" pitchFamily="18" charset="0"/>
                    <a:cs typeface="Times New Roman" panose="02020603050405020304" pitchFamily="18" charset="0"/>
                  </a:rPr>
                  <a:t>. By examining every word in the corpus as above, we will obtain a set of category-indicative words and their category labels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𝑆</m:t>
                        </m:r>
                      </m:e>
                      <m:sub>
                        <m:r>
                          <a:rPr lang="en-US" altLang="zh-CN" sz="1400" b="0" i="1" smtClean="0">
                            <a:latin typeface="Cambria Math" panose="02040503050406030204" pitchFamily="18" charset="0"/>
                            <a:cs typeface="Times New Roman" panose="02020603050405020304" pitchFamily="18" charset="0"/>
                          </a:rPr>
                          <m:t>𝑖𝑛𝑑</m:t>
                        </m:r>
                      </m:sub>
                    </m:sSub>
                  </m:oMath>
                </a14:m>
                <a:r>
                  <a:rPr lang="en-US" altLang="zh-CN" sz="1400" dirty="0">
                    <a:latin typeface="Times New Roman" panose="02020603050405020304" pitchFamily="18" charset="0"/>
                    <a:cs typeface="Times New Roman" panose="02020603050405020304" pitchFamily="18" charset="0"/>
                  </a:rPr>
                  <a:t> as word-level supervision.</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A179D19B-9F35-4988-A1BB-51024C3CB823}"/>
                  </a:ext>
                </a:extLst>
              </p:cNvPr>
              <p:cNvSpPr>
                <a:spLocks noRot="1" noChangeAspect="1" noMove="1" noResize="1" noEditPoints="1" noAdjustHandles="1" noChangeArrowheads="1" noChangeShapeType="1" noTextEdit="1"/>
              </p:cNvSpPr>
              <p:nvPr/>
            </p:nvSpPr>
            <p:spPr>
              <a:xfrm>
                <a:off x="6540596" y="1623192"/>
                <a:ext cx="5256549" cy="1600438"/>
              </a:xfrm>
              <a:prstGeom prst="rect">
                <a:avLst/>
              </a:prstGeom>
              <a:blipFill>
                <a:blip r:embed="rId4"/>
                <a:stretch>
                  <a:fillRect l="-348" t="-380" b="-3042"/>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5F0C4BF-786D-4C01-B63A-FED67A8D8A8A}"/>
              </a:ext>
            </a:extLst>
          </p:cNvPr>
          <p:cNvPicPr>
            <a:picLocks noChangeAspect="1"/>
          </p:cNvPicPr>
          <p:nvPr/>
        </p:nvPicPr>
        <p:blipFill>
          <a:blip r:embed="rId5"/>
          <a:stretch>
            <a:fillRect/>
          </a:stretch>
        </p:blipFill>
        <p:spPr>
          <a:xfrm>
            <a:off x="6540596" y="3396655"/>
            <a:ext cx="3976269" cy="2070630"/>
          </a:xfrm>
          <a:prstGeom prst="rect">
            <a:avLst/>
          </a:prstGeom>
        </p:spPr>
      </p:pic>
      <p:pic>
        <p:nvPicPr>
          <p:cNvPr id="7" name="图片 6">
            <a:extLst>
              <a:ext uri="{FF2B5EF4-FFF2-40B4-BE49-F238E27FC236}">
                <a16:creationId xmlns:a16="http://schemas.microsoft.com/office/drawing/2014/main" id="{EAD8F18C-2596-451F-BB3A-E581182874A4}"/>
              </a:ext>
            </a:extLst>
          </p:cNvPr>
          <p:cNvPicPr>
            <a:picLocks noChangeAspect="1"/>
          </p:cNvPicPr>
          <p:nvPr/>
        </p:nvPicPr>
        <p:blipFill>
          <a:blip r:embed="rId6"/>
          <a:stretch>
            <a:fillRect/>
          </a:stretch>
        </p:blipFill>
        <p:spPr>
          <a:xfrm>
            <a:off x="6861438" y="5550060"/>
            <a:ext cx="2296312" cy="343578"/>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32560661-E506-488D-BD3F-6370405C3B5F}"/>
                  </a:ext>
                </a:extLst>
              </p:cNvPr>
              <p:cNvSpPr/>
              <p:nvPr/>
            </p:nvSpPr>
            <p:spPr>
              <a:xfrm>
                <a:off x="6753452" y="5932815"/>
                <a:ext cx="2351734" cy="338554"/>
              </a:xfrm>
              <a:prstGeom prst="rect">
                <a:avLst/>
              </a:prstGeom>
            </p:spPr>
            <p:txBody>
              <a:bodyPr wrap="none">
                <a:spAutoFit/>
              </a:bodyPr>
              <a:lstStyle/>
              <a:p>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𝐾</m:t>
                    </m:r>
                  </m:oMath>
                </a14:m>
                <a:r>
                  <a:rPr lang="en-US" altLang="zh-CN" sz="1600" dirty="0">
                    <a:latin typeface="Times New Roman" panose="02020603050405020304" pitchFamily="18" charset="0"/>
                    <a:cs typeface="Times New Roman" panose="02020603050405020304" pitchFamily="18" charset="0"/>
                  </a:rPr>
                  <a:t> is the number of classes</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32560661-E506-488D-BD3F-6370405C3B5F}"/>
                  </a:ext>
                </a:extLst>
              </p:cNvPr>
              <p:cNvSpPr>
                <a:spLocks noRot="1" noChangeAspect="1" noMove="1" noResize="1" noEditPoints="1" noAdjustHandles="1" noChangeArrowheads="1" noChangeShapeType="1" noTextEdit="1"/>
              </p:cNvSpPr>
              <p:nvPr/>
            </p:nvSpPr>
            <p:spPr>
              <a:xfrm>
                <a:off x="6753452" y="5932815"/>
                <a:ext cx="2351734" cy="338554"/>
              </a:xfrm>
              <a:prstGeom prst="rect">
                <a:avLst/>
              </a:prstGeom>
              <a:blipFill>
                <a:blip r:embed="rId7"/>
                <a:stretch>
                  <a:fillRect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763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a:t>Method</a:t>
            </a:r>
            <a:endParaRPr lang="zh-CN" altLang="en-US" sz="4400" dirty="0"/>
          </a:p>
        </p:txBody>
      </p:sp>
      <p:pic>
        <p:nvPicPr>
          <p:cNvPr id="11" name="图片 10">
            <a:extLst>
              <a:ext uri="{FF2B5EF4-FFF2-40B4-BE49-F238E27FC236}">
                <a16:creationId xmlns:a16="http://schemas.microsoft.com/office/drawing/2014/main" id="{CC728589-58F6-41AA-8EAF-CCD8173339BB}"/>
              </a:ext>
            </a:extLst>
          </p:cNvPr>
          <p:cNvPicPr>
            <a:picLocks noChangeAspect="1"/>
          </p:cNvPicPr>
          <p:nvPr/>
        </p:nvPicPr>
        <p:blipFill>
          <a:blip r:embed="rId3"/>
          <a:stretch>
            <a:fillRect/>
          </a:stretch>
        </p:blipFill>
        <p:spPr>
          <a:xfrm>
            <a:off x="0" y="2222722"/>
            <a:ext cx="6861438" cy="3417589"/>
          </a:xfrm>
          <a:prstGeom prst="rect">
            <a:avLst/>
          </a:prstGeom>
        </p:spPr>
      </p:pic>
      <p:sp>
        <p:nvSpPr>
          <p:cNvPr id="3" name="矩形 2">
            <a:extLst>
              <a:ext uri="{FF2B5EF4-FFF2-40B4-BE49-F238E27FC236}">
                <a16:creationId xmlns:a16="http://schemas.microsoft.com/office/drawing/2014/main" id="{380B2684-0FA1-4623-90B5-0D08CF82C9BD}"/>
              </a:ext>
            </a:extLst>
          </p:cNvPr>
          <p:cNvSpPr/>
          <p:nvPr/>
        </p:nvSpPr>
        <p:spPr>
          <a:xfrm>
            <a:off x="0" y="1553177"/>
            <a:ext cx="1646605" cy="369332"/>
          </a:xfrm>
          <a:prstGeom prst="rect">
            <a:avLst/>
          </a:prstGeom>
        </p:spPr>
        <p:txBody>
          <a:bodyPr wrap="none">
            <a:spAutoFit/>
          </a:bodyPr>
          <a:lstStyle/>
          <a:p>
            <a:r>
              <a:rPr lang="en-US" altLang="zh-CN" dirty="0">
                <a:highlight>
                  <a:srgbClr val="FFFF00"/>
                </a:highlight>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  Self-training:</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9817483-21A1-4B58-AF2E-42E91A91AB8D}"/>
              </a:ext>
            </a:extLst>
          </p:cNvPr>
          <p:cNvPicPr>
            <a:picLocks noChangeAspect="1"/>
          </p:cNvPicPr>
          <p:nvPr/>
        </p:nvPicPr>
        <p:blipFill>
          <a:blip r:embed="rId4"/>
          <a:stretch>
            <a:fillRect/>
          </a:stretch>
        </p:blipFill>
        <p:spPr>
          <a:xfrm>
            <a:off x="6764230" y="1553177"/>
            <a:ext cx="3809810" cy="740942"/>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A30B832-0FCC-4D32-B10F-39544334AB94}"/>
                  </a:ext>
                </a:extLst>
              </p:cNvPr>
              <p:cNvSpPr/>
              <p:nvPr/>
            </p:nvSpPr>
            <p:spPr>
              <a:xfrm>
                <a:off x="6861438" y="2255778"/>
                <a:ext cx="2541273" cy="338554"/>
              </a:xfrm>
              <a:prstGeom prst="rect">
                <a:avLst/>
              </a:prstGeom>
            </p:spPr>
            <p:txBody>
              <a:bodyPr wrap="none">
                <a:spAutoFit/>
              </a:bodyPr>
              <a:lstStyle/>
              <a:p>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𝑁</m:t>
                    </m:r>
                  </m:oMath>
                </a14:m>
                <a:r>
                  <a:rPr lang="en-US" altLang="zh-CN" sz="1600" dirty="0">
                    <a:latin typeface="Times New Roman" panose="02020603050405020304" pitchFamily="18" charset="0"/>
                    <a:cs typeface="Times New Roman" panose="02020603050405020304" pitchFamily="18" charset="0"/>
                  </a:rPr>
                  <a:t> is the number of instances</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AA30B832-0FCC-4D32-B10F-39544334AB94}"/>
                  </a:ext>
                </a:extLst>
              </p:cNvPr>
              <p:cNvSpPr>
                <a:spLocks noRot="1" noChangeAspect="1" noMove="1" noResize="1" noEditPoints="1" noAdjustHandles="1" noChangeArrowheads="1" noChangeShapeType="1" noTextEdit="1"/>
              </p:cNvSpPr>
              <p:nvPr/>
            </p:nvSpPr>
            <p:spPr>
              <a:xfrm>
                <a:off x="6861438" y="2255778"/>
                <a:ext cx="2541273" cy="338554"/>
              </a:xfrm>
              <a:prstGeom prst="rect">
                <a:avLst/>
              </a:prstGeom>
              <a:blipFill>
                <a:blip r:embed="rId5"/>
                <a:stretch>
                  <a:fillRect t="-5357" b="-21429"/>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FA6B5CC6-4DDD-40E0-8C03-D9AC18EC5502}"/>
              </a:ext>
            </a:extLst>
          </p:cNvPr>
          <p:cNvPicPr>
            <a:picLocks noChangeAspect="1"/>
          </p:cNvPicPr>
          <p:nvPr/>
        </p:nvPicPr>
        <p:blipFill>
          <a:blip r:embed="rId6"/>
          <a:stretch>
            <a:fillRect/>
          </a:stretch>
        </p:blipFill>
        <p:spPr>
          <a:xfrm>
            <a:off x="6764230" y="2647072"/>
            <a:ext cx="3434619" cy="3444795"/>
          </a:xfrm>
          <a:prstGeom prst="rect">
            <a:avLst/>
          </a:prstGeom>
        </p:spPr>
      </p:pic>
    </p:spTree>
    <p:extLst>
      <p:ext uri="{BB962C8B-B14F-4D97-AF65-F5344CB8AC3E}">
        <p14:creationId xmlns:p14="http://schemas.microsoft.com/office/powerpoint/2010/main" val="154623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D16FB9-7229-4B85-8A0D-F558A86F23B7}"/>
              </a:ext>
            </a:extLst>
          </p:cNvPr>
          <p:cNvSpPr>
            <a:spLocks noGrp="1"/>
          </p:cNvSpPr>
          <p:nvPr>
            <p:ph type="title" idx="4294967295"/>
          </p:nvPr>
        </p:nvSpPr>
        <p:spPr>
          <a:xfrm>
            <a:off x="0" y="769938"/>
            <a:ext cx="12192000" cy="484187"/>
          </a:xfrm>
        </p:spPr>
        <p:txBody>
          <a:bodyPr>
            <a:normAutofit fontScale="90000"/>
          </a:bodyPr>
          <a:lstStyle/>
          <a:p>
            <a:r>
              <a:rPr lang="en-US" altLang="zh-CN" sz="4400" dirty="0"/>
              <a:t>Dataset</a:t>
            </a:r>
            <a:endParaRPr lang="zh-CN" altLang="en-US" sz="4400" dirty="0"/>
          </a:p>
        </p:txBody>
      </p:sp>
      <p:pic>
        <p:nvPicPr>
          <p:cNvPr id="4" name="图片 3">
            <a:extLst>
              <a:ext uri="{FF2B5EF4-FFF2-40B4-BE49-F238E27FC236}">
                <a16:creationId xmlns:a16="http://schemas.microsoft.com/office/drawing/2014/main" id="{A48BDC7F-5C07-4A2E-9348-AADED1F81380}"/>
              </a:ext>
            </a:extLst>
          </p:cNvPr>
          <p:cNvPicPr>
            <a:picLocks noChangeAspect="1"/>
          </p:cNvPicPr>
          <p:nvPr/>
        </p:nvPicPr>
        <p:blipFill>
          <a:blip r:embed="rId2"/>
          <a:stretch>
            <a:fillRect/>
          </a:stretch>
        </p:blipFill>
        <p:spPr>
          <a:xfrm>
            <a:off x="0" y="2005567"/>
            <a:ext cx="12192000" cy="3548136"/>
          </a:xfrm>
          <a:prstGeom prst="rect">
            <a:avLst/>
          </a:prstGeom>
        </p:spPr>
      </p:pic>
    </p:spTree>
    <p:extLst>
      <p:ext uri="{BB962C8B-B14F-4D97-AF65-F5344CB8AC3E}">
        <p14:creationId xmlns:p14="http://schemas.microsoft.com/office/powerpoint/2010/main" val="118022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C1F676-6B2A-4CA6-9D6B-3C6C179ED8D7}"/>
              </a:ext>
            </a:extLst>
          </p:cNvPr>
          <p:cNvSpPr>
            <a:spLocks noGrp="1"/>
          </p:cNvSpPr>
          <p:nvPr>
            <p:ph type="title" idx="4294967295"/>
          </p:nvPr>
        </p:nvSpPr>
        <p:spPr>
          <a:xfrm>
            <a:off x="0" y="769938"/>
            <a:ext cx="12192000" cy="484187"/>
          </a:xfrm>
        </p:spPr>
        <p:txBody>
          <a:bodyPr>
            <a:normAutofit fontScale="90000"/>
          </a:bodyPr>
          <a:lstStyle/>
          <a:p>
            <a:r>
              <a:rPr lang="en-US" altLang="zh-CN" sz="4400" dirty="0"/>
              <a:t>Experiment</a:t>
            </a:r>
            <a:endParaRPr lang="zh-CN" altLang="en-US" sz="4400" dirty="0"/>
          </a:p>
        </p:txBody>
      </p:sp>
      <p:pic>
        <p:nvPicPr>
          <p:cNvPr id="4" name="图片 3">
            <a:extLst>
              <a:ext uri="{FF2B5EF4-FFF2-40B4-BE49-F238E27FC236}">
                <a16:creationId xmlns:a16="http://schemas.microsoft.com/office/drawing/2014/main" id="{10F9EF8C-2A0C-4DE6-8B1B-75BBF91CBB00}"/>
              </a:ext>
            </a:extLst>
          </p:cNvPr>
          <p:cNvPicPr>
            <a:picLocks noChangeAspect="1"/>
          </p:cNvPicPr>
          <p:nvPr/>
        </p:nvPicPr>
        <p:blipFill>
          <a:blip r:embed="rId3"/>
          <a:stretch>
            <a:fillRect/>
          </a:stretch>
        </p:blipFill>
        <p:spPr>
          <a:xfrm>
            <a:off x="1104467" y="1989856"/>
            <a:ext cx="9983065" cy="3840813"/>
          </a:xfrm>
          <a:prstGeom prst="rect">
            <a:avLst/>
          </a:prstGeom>
        </p:spPr>
      </p:pic>
    </p:spTree>
    <p:extLst>
      <p:ext uri="{BB962C8B-B14F-4D97-AF65-F5344CB8AC3E}">
        <p14:creationId xmlns:p14="http://schemas.microsoft.com/office/powerpoint/2010/main" val="2857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3E5308-1116-468B-8ABA-EA62EEBF7517}"/>
              </a:ext>
            </a:extLst>
          </p:cNvPr>
          <p:cNvPicPr>
            <a:picLocks noChangeAspect="1"/>
          </p:cNvPicPr>
          <p:nvPr/>
        </p:nvPicPr>
        <p:blipFill>
          <a:blip r:embed="rId3"/>
          <a:stretch>
            <a:fillRect/>
          </a:stretch>
        </p:blipFill>
        <p:spPr>
          <a:xfrm>
            <a:off x="2831318" y="855331"/>
            <a:ext cx="6529364" cy="3137993"/>
          </a:xfrm>
          <a:prstGeom prst="rect">
            <a:avLst/>
          </a:prstGeom>
        </p:spPr>
      </p:pic>
      <p:pic>
        <p:nvPicPr>
          <p:cNvPr id="4" name="图片 3">
            <a:extLst>
              <a:ext uri="{FF2B5EF4-FFF2-40B4-BE49-F238E27FC236}">
                <a16:creationId xmlns:a16="http://schemas.microsoft.com/office/drawing/2014/main" id="{8FFAC7D4-6426-4167-BC1A-5C04869A95EE}"/>
              </a:ext>
            </a:extLst>
          </p:cNvPr>
          <p:cNvPicPr>
            <a:picLocks noChangeAspect="1"/>
          </p:cNvPicPr>
          <p:nvPr/>
        </p:nvPicPr>
        <p:blipFill>
          <a:blip r:embed="rId4"/>
          <a:stretch>
            <a:fillRect/>
          </a:stretch>
        </p:blipFill>
        <p:spPr>
          <a:xfrm>
            <a:off x="2289480" y="4058342"/>
            <a:ext cx="7613040" cy="2385267"/>
          </a:xfrm>
          <a:prstGeom prst="rect">
            <a:avLst/>
          </a:prstGeom>
        </p:spPr>
      </p:pic>
    </p:spTree>
    <p:extLst>
      <p:ext uri="{BB962C8B-B14F-4D97-AF65-F5344CB8AC3E}">
        <p14:creationId xmlns:p14="http://schemas.microsoft.com/office/powerpoint/2010/main" val="10580430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10397</TotalTime>
  <Words>612</Words>
  <Application>Microsoft Office PowerPoint</Application>
  <PresentationFormat>宽屏</PresentationFormat>
  <Paragraphs>41</Paragraphs>
  <Slides>12</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等线</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Method</vt:lpstr>
      <vt:lpstr>PowerPoint 演示文稿</vt:lpstr>
      <vt:lpstr>Method</vt:lpstr>
      <vt:lpstr>Method</vt:lpstr>
      <vt:lpstr>Dataset</vt:lpstr>
      <vt:lpstr>Experiment</vt:lpstr>
      <vt:lpstr>PowerPoint 演示文稿</vt:lpstr>
      <vt:lpstr>PowerPoint 演示文稿</vt:lpstr>
      <vt:lpstr>Experiment</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彭 展望</cp:lastModifiedBy>
  <cp:revision>665</cp:revision>
  <dcterms:created xsi:type="dcterms:W3CDTF">2017-04-22T07:59:29Z</dcterms:created>
  <dcterms:modified xsi:type="dcterms:W3CDTF">2020-11-16T08:46:14Z</dcterms:modified>
</cp:coreProperties>
</file>